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jpeg" ContentType="image/jpeg"/>
  <Override PartName="/ppt/media/image42.jpeg" ContentType="image/jpeg"/>
  <Override PartName="/ppt/media/image58.jpeg" ContentType="image/jpeg"/>
  <Override PartName="/ppt/media/image57.jpeg" ContentType="image/jpeg"/>
  <Override PartName="/ppt/media/image56.jpeg" ContentType="image/jpeg"/>
  <Override PartName="/ppt/media/image55.jpeg" ContentType="image/jpeg"/>
  <Override PartName="/ppt/media/image54.jpeg" ContentType="image/jpeg"/>
  <Override PartName="/ppt/media/image53.jpeg" ContentType="image/jpeg"/>
  <Override PartName="/ppt/media/image37.jpeg" ContentType="image/jpeg"/>
  <Override PartName="/ppt/media/image3.jpeg" ContentType="image/jpeg"/>
  <Override PartName="/ppt/media/image60.jpeg" ContentType="image/jpeg"/>
  <Override PartName="/ppt/media/image24.jpeg" ContentType="image/jpeg"/>
  <Override PartName="/ppt/media/image36.jpeg" ContentType="image/jpeg"/>
  <Override PartName="/ppt/media/image2.jpeg" ContentType="image/jpeg"/>
  <Override PartName="/ppt/media/image23.jpeg" ContentType="image/jpeg"/>
  <Override PartName="/ppt/media/image35.jpeg" ContentType="image/jpeg"/>
  <Override PartName="/ppt/media/image1.jpeg" ContentType="image/jpeg"/>
  <Override PartName="/ppt/media/image9.png" ContentType="image/png"/>
  <Override PartName="/ppt/media/image22.jpeg" ContentType="image/jpeg"/>
  <Override PartName="/ppt/media/image41.jpeg" ContentType="image/jpeg"/>
  <Override PartName="/ppt/media/image14.jpeg" ContentType="image/jpeg"/>
  <Override PartName="/ppt/media/image15.jpeg" ContentType="image/jpeg"/>
  <Override PartName="/ppt/media/image67.jpeg" ContentType="image/jpeg"/>
  <Override PartName="/ppt/media/image66.jpeg" ContentType="image/jpeg"/>
  <Override PartName="/ppt/media/image33.jpeg" ContentType="image/jpeg"/>
  <Override PartName="/ppt/media/image27.png" ContentType="image/png"/>
  <Override PartName="/ppt/media/image65.jpeg" ContentType="image/jpeg"/>
  <Override PartName="/ppt/media/image8.jpeg" ContentType="image/jpeg"/>
  <Override PartName="/ppt/media/image39.jpeg" ContentType="image/jpeg"/>
  <Override PartName="/ppt/media/image21.jpeg" ContentType="image/jpeg"/>
  <Override PartName="/ppt/media/image64.jpeg" ContentType="image/jpeg"/>
  <Override PartName="/ppt/media/image7.jpeg" ContentType="image/jpeg"/>
  <Override PartName="/ppt/media/image38.jpeg" ContentType="image/jpeg"/>
  <Override PartName="/ppt/media/image20.jpeg" ContentType="image/jpeg"/>
  <Override PartName="/ppt/media/image18.jpeg" ContentType="image/jpeg"/>
  <Override PartName="/ppt/media/image62.jpeg" ContentType="image/jpeg"/>
  <Override PartName="/ppt/media/image5.jpeg" ContentType="image/jpeg"/>
  <Override PartName="/ppt/media/image17.jpeg" ContentType="image/jpeg"/>
  <Override PartName="/ppt/media/image61.jpeg" ContentType="image/jpeg"/>
  <Override PartName="/ppt/media/image4.jpeg" ContentType="image/jpeg"/>
  <Override PartName="/ppt/media/image16.jpeg" ContentType="image/jpeg"/>
  <Override PartName="/ppt/media/image63.jpeg" ContentType="image/jpeg"/>
  <Override PartName="/ppt/media/image6.jpeg" ContentType="image/jpeg"/>
  <Override PartName="/ppt/media/image19.jpeg" ContentType="image/jpeg"/>
  <Override PartName="/ppt/media/image25.jpeg" ContentType="image/jpeg"/>
  <Override PartName="/ppt/media/image26.jpeg" ContentType="image/jpeg"/>
  <Override PartName="/ppt/media/image11.jpeg" ContentType="image/jpeg"/>
  <Override PartName="/ppt/media/image28.jpeg" ContentType="image/jpeg"/>
  <Override PartName="/ppt/media/image51.jpeg" ContentType="image/jpeg"/>
  <Override PartName="/ppt/media/image12.jpeg" ContentType="image/jpeg"/>
  <Override PartName="/ppt/media/image29.jpeg" ContentType="image/jpeg"/>
  <Override PartName="/ppt/media/image52.jpeg" ContentType="image/jpeg"/>
  <Override PartName="/ppt/media/image10.jpeg" ContentType="image/jpeg"/>
  <Override PartName="/ppt/media/image13.jpeg" ContentType="image/jpeg"/>
  <Override PartName="/ppt/media/image40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4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</a:t>
            </a:r>
            <a:r>
              <a:rPr b="0" lang="en-GB" sz="4400" spc="-1" strike="noStrike">
                <a:latin typeface="Arial"/>
              </a:rPr>
              <a:t>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http://ictdocs/wiki/index.php/HPC:X2GO" TargetMode="External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http://www.chiark.greenend.org.uk/~sgtatham/putty/download.html" TargetMode="External"/><Relationship Id="rId3" Type="http://schemas.openxmlformats.org/officeDocument/2006/relationships/hyperlink" Target="http://winscp.net/eng/download.php" TargetMode="External"/><Relationship Id="rId4" Type="http://schemas.openxmlformats.org/officeDocument/2006/relationships/hyperlink" Target="http://mobaxterm.mobatek.net/" TargetMode="External"/><Relationship Id="rId5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hyperlink" Target="https://cyberduck.io/" TargetMode="External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ftp://ftp.bas.ac.uk/" TargetMode="External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hyperlink" Target="http://ictdocs/wiki/index.php/SSH_Keys" TargetMode="External"/><Relationship Id="rId3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://ictdocs.nerc-bas.ac.uk/wiki/index.php/Ttmux" TargetMode="External"/><Relationship Id="rId3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hyperlink" Target="http://jupyterhub.nerc-bas.ac.uk/" TargetMode="External"/><Relationship Id="rId3" Type="http://schemas.openxmlformats.org/officeDocument/2006/relationships/hyperlink" Target="http://ictdocs/wiki/index.php/HPC:JupyterHub" TargetMode="External"/><Relationship Id="rId4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hyperlink" Target="mailto:--mail-user%3Dpasump@bas.ac.uk" TargetMode="External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hyperlink" Target="http://ictdocs/wiki/index.php/HPC:Containers" TargetMode="External"/><Relationship Id="rId3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hyperlink" Target="mailto:servicedesk@bas.ac.uk" TargetMode="External"/><Relationship Id="rId3" Type="http://schemas.openxmlformats.org/officeDocument/2006/relationships/hyperlink" Target="http://ictdocs/wiki/index.php?title=HPC:User_Guide" TargetMode="External"/><Relationship Id="rId4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721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British Antarctic Survey</a:t>
            </a:r>
            <a:br/>
            <a:br/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 Introduction to High Performance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Computing 2022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Memory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6" name="Rectangle 24"/>
          <p:cNvSpPr/>
          <p:nvPr/>
        </p:nvSpPr>
        <p:spPr>
          <a:xfrm>
            <a:off x="813240" y="1080000"/>
            <a:ext cx="7646400" cy="44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single problem that can requires a large amount of RAM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Memory requirements are greater than your laptop/desktop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Often a large amount of data needs to load into RAM before processing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Might not require multiple cores/CPU’s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Limited by maximum RAM in a workstation or node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Might consume a whole cluster node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42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single problem that can be split up across multiple CPUs to reduce the execution time as far as possible.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Program workload must be parallelised: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Parallel programs split into copies (processes or threads)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Each process/thread performs a part of the work on its own CPU, concurrently with the others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well-parallelised program will fully exercise as many CPUs as there are processes/threads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The CPUs typically need to exchange information rapidly, requiring specialized communication hardware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This type of job is the traditional domain of HPC clusters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(Cont)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42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Parallelisation requires effort: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There are libraries to help (e.g. OpenMP, MPI)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Aim to make the the amount of code that can be parallelised and performance per CPU as large as possible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scaling limit: eventually using more CPUs becomes detrimental instead of helpful.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Data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14240" y="1080000"/>
            <a:ext cx="7263000" cy="34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Distributing a large data set for a single problem across multiple CPUs to reduce the overall execution time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same work may be done on each data segment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Rapid movement of data to and from disk is the most important requirement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Flash or large amounts of storage are often required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High Throughput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Distribute independent, multiple problems across many CPUs to reduce the overall execution time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Workload is trivially (or embarrassingly) parallel: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Workload breaks up naturally into independent pieces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Each piece is performed by a separate process/thread on a separate CPU (concurrently).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Little or no inter-CPU communication</a:t>
            </a:r>
            <a:endParaRPr b="0" lang="en-GB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Emphasis is on throughput over a period, rather than on performance on a single problem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 good example is running lots of the same R or python job, you are probably high throughput, and possibly data intensive or compute intensive as well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Summary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Think about the type of problems you will need to solve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Learn how to run single core jobs first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a job requires more cores than a single node you will need to look at panellisation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Open Source software will sometimes have an option to compile it to run in parallel (less work for you)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Otherwise you’ll need to start to write your own code (more work)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2: BAS HPC Facilities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(workstations)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932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Gateway (Jump or Bastion) hosts (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bslcenb &amp; bslcenc)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Only use for access to BAS or transferring files, don’t use for running programs 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General Use Workstations &amp; Private Workstations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12 workstations</a:t>
            </a:r>
            <a:endParaRPr b="0" lang="en-GB" sz="13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2 with GPU cards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Workstation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 access, used for testing by IT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(Cluster)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932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Headnode(s)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direct access, manages job queues and storage (/data/hpcdata)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CPU Nodes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20 CPU compute nodes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88 CPU cores+threads and 512GB system memory per node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GPU Nodes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Node021: 24 CPU cores (no threads), 512GB system memory and 2 x NVIDIA T4 GPU's each with 16GB GPU memory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Node022: 48 CPU cores+threads, 512GB System memory and 8 x NVIDIA V100S GPU's each with 32GB GPU memory</a:t>
            </a:r>
            <a:endParaRPr b="0" lang="en-GB" sz="11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Only available for use BAS AI Lab members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Node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access, used for testing by IT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(homes)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There are two home areas: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Area - 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Small, not intended for sharing 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Not accessible from the HPC Nodes!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/data/hpcdata/users/&lt;username&gt;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nodes and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HPC Technical Staff</a:t>
            </a:r>
            <a:br/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Andrew England: HPC Service Owner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Paul Sumption: HPC Engineer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Jame Byrne: HPC Software  / AI Lab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(group drives)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SAN Volumes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Setup for projects and departments, eg: /data/cruise, /data/vlf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workstations, bslcenb, bslcenc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Volume should be managed and curated by a data manager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is not controlled by quota's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Adding additional space depends availability of physical disk space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Contact the data manager first if you think you require additional storage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policies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Quotas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 HPC you can check your quotas using: myquota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Make sure to check your storage quotas regularly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can fail if you are out of space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more space then request it via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Backups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Daily at 6pm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 SAN and HPC volumes backed up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Backups are both onsite and offsite, via tapes disk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a file restored, contact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Fast Storage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/data/hpcflash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nodes and workstations, bslcenb, bslcenc.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For high throughput GPU and AI jobs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 managed by the AI lab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Suitable for workflow that has fast I/O requirements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Three passwords – UNIX (NIS), LDAP and Samba,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UNIX for bslcenb / bslcenc and LDAP for HPC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Try to keep all these password synchronised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We are working to simplify the situation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Please make sure you have had an IT Induction (or arrange one via the service desk)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will need all of the above passwords to complete the exercises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Jump or Bastion hosts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355400"/>
            <a:ext cx="7646400" cy="79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To access HPC service(s) you need to pass through a bastion host(s)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 rot="25200">
            <a:off x="704880" y="1697400"/>
            <a:ext cx="5939640" cy="40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SSH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First connect to gateway hosts: bslcenb.nerc-bas.ac.uk / bslcenc.nerc-bas.ac.uk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Second connect to HPC workstations: bslws01...bslws12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OpenSSH (available for Linux, Mac &amp; windows), Putty, WSL, MobaXterm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Linux and Mac users can modify the file ~/.ssh/config to add aliases and jump hosts:</a:t>
            </a:r>
            <a:br/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Host bslcenc</a:t>
            </a:r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 Hostname bslcenc.nerc-bas.ac.uk</a:t>
            </a:r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## cluster via jump host as pasump ###</a:t>
            </a:r>
            <a:br/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Host bslws*</a:t>
            </a:r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 Hostname %h</a:t>
            </a:r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700" spc="-1" strike="noStrike">
                <a:solidFill>
                  <a:srgbClr val="000000"/>
                </a:solidFill>
                <a:latin typeface="Arial"/>
              </a:rPr>
              <a:t>    ProxyCommand ssh -W %h:%p bslcenb</a:t>
            </a:r>
            <a:endParaRPr b="0" lang="en-GB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Demonstration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2"/>
          <p:cNvSpPr/>
          <p:nvPr/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9" name="Rectangle 3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Access HPC desktop interface with or without VPN access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Disconnecting and reconnecting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Copy/paste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Sharing files from your laptop or PC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http://ictdocs/wiki/index.php/HPC:X2GO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3"/>
          <p:cNvSpPr/>
          <p:nvPr/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1" name="Rectangle 14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 alternatives (for Windows users)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putty, pscp, psftp: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http://www.chiark.greenend.org.uk/~sgtatham/putty/download.html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Good if you are mainly using SSH and terminals/command line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WinSCP: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3"/>
              </a:rPr>
              <a:t>http://winscp.net/eng/download.php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Cygwin (provides an application environment similar to Linux): http://cygwin.com/install.html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Includes X server for displaying graphical applications running remotely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MobaXterm: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4"/>
              </a:rPr>
              <a:t>http://mobaxterm.mobatek.net/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Probably the best alternative to X2GO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 (Mac / Linux)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81324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Both Mac (OS X) and Linux have: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Terminal applications installed as part of the OS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Common UNIX commands such as: </a:t>
            </a:r>
            <a:r>
              <a:rPr b="0" i="1" lang="en-GB" sz="1400" spc="-1" strike="noStrike">
                <a:latin typeface="Arial"/>
              </a:rPr>
              <a:t>cp, mv, ls, ssh, scp, sftp, rsync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If you requite a GUI for using FTP: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GFTP: Installed from most Linux package managers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Cyberduck: for OS X </a:t>
            </a:r>
            <a:r>
              <a:rPr b="0" lang="en-GB" sz="13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https://cyberduck.io/</a:t>
            </a:r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I would also recommend installing and learning a good text editor (useful when working on remote scripts or JASMIN/ARCHER)</a:t>
            </a:r>
            <a:endParaRPr b="0" lang="en-GB" sz="1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Vi and vim are both powerful editors (but take some learning!)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Your background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932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Programmers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Linux power users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large, parallel code.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many, non-parallel cases.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interested in big data, machine learning, AI.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requiring slightly more than an ordinary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Workstation.</a:t>
            </a:r>
            <a:br/>
            <a:br/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Many different disciplines and requirements!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Samba 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clients to connect to UNIX storage as if it were a windows network share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access to SAN volumes, /users and /data/hpcdata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There is no SAMBA access to /data/hpcflash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FTP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Allows non-BAS users to retrieve files from the FTP area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ftp://ftp.bas.ac.uk/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Users within BAS can gain access to this area and deposit files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Please contact the IT ServiceDesk to have a directory setup ie. /data/ftp/&lt;username&gt; 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Writeable FTP Area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Possible for non-BAS users to upload files as well, please contact the IT ServiceDesk for details</a:t>
            </a: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2"/>
          <p:cNvSpPr/>
          <p:nvPr/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Data Access and Transfer (Cont.)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rsync 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Perfect tool for transferring files locally and securely over the internet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Options to resume, reconnect, compress data and limit transfer rates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scp 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Perfect tool for copying one or two files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sshfs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Allows a filesystem to be mounted over SSH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Doesn’t deal with file locking!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Access can be quite slow</a:t>
            </a:r>
            <a:endParaRPr b="0" lang="en-GB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Shell 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Our default shell is tcsh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prefer something different such as bash, contact the service desk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 keys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you to connect to BAS systems without typing in a password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ssh-keygen – Used to create a key, always create with a passphrase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ssh-agent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./ssh/config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http://ictdocs/wiki/index.php/SSH_Keys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tmux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Keeps long running command line sessions running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disconnecting and reconnecting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Multiple command line sessions and console splitting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http://ictdocs/wiki/index.php/tmux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4" name="Rectangle 3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Operating System software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operating system install includes just the base packages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This includes some graphical packages (accessible from the menus when connected via X2GO)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Linux commands such as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cp, mv, scp, rsync etc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These can be be run from the command line and desktop interface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core system is kept in a ‘vanilla’ state to stop packages that might conflict causing problems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6" name="Rectangle 38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The purpose of the modules system is to allow us to load a version of (or software)  that is not part of our base OS i.e. a different version of Python.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modules system is not installed and will not work on bslcenb or bslcenc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There are two module repositories: /packages/modules &amp; /hpcpackages/modules 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Prefer /hpcpackages/modules - works with nodes and workstations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Modules sometimes include the compiler used in their name eg. hpc/netcdf/intel/4.4.1.1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Works by adjusting shell variables eg. PATH, LD_LIBRARY_PATH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Loaded modules only affect the terminal (or SLURM job) you load them in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8" name="Rectangle 3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Useful module commands: </a:t>
            </a:r>
            <a:endParaRPr b="0" lang="en-GB" sz="1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avail                            module display name/version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load name/version                module list 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unload name/version              module purge</a:t>
            </a:r>
            <a:endParaRPr b="0" lang="en-GB" sz="10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Common mistakes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Forgetting to use hpc modules on nodes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Mixing modules created using different compilers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Loading clashing modules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Jupyter Notebooks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Jupter notebooks running on workstations: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http://jupyterhub.nerc-bas.ac.uk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</a:t>
            </a:r>
            <a:r>
              <a:rPr b="0" lang="en-GB" sz="1600" spc="-1" strike="noStrike">
                <a:solidFill>
                  <a:srgbClr val="898989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http://ictdocs/wiki/index.php/HPC:JupyterHub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What is HPC?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Types of problems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2: BAS HPC Resources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HPC Overview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Hardware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Storage 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SSH / X2go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Data transfer</a:t>
            </a:r>
            <a:endParaRPr b="0" lang="en-GB" sz="15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is it?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Simple Linux Utility for Resource Management: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manages jobs submitted to the cluster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determines which HPC resources you can access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applies limits such as: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job run time (wall time)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many cores you can use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much RAM you can use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scheduler looks at a job script and then prioritises them based on: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required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available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Backfill and fair share take care of slotting jobs into the queue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Cancelling and resubmitting jobs won’t help move them through the queue!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Different queues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Short queue (nodes 2 to 4)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run time of 30 minutes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Intended for short jobs and debugging which complete quickly</a:t>
            </a:r>
            <a:endParaRPr b="0" lang="en-GB" sz="105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Medium (nodes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12 to 17)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Maximum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run time of 48 hours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Intended for large MPI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Long (nodes 17 to 20)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Maximum run time of 2 weeks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Intended for long running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GPU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node021: 2 x NVIDIA T4 GPU's each with 16GB GPU memory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Node022: 512GB System memory and 8 x NVIDIA V100S GPU's each with 32GB GPU memory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Fair Share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Fair Share</a:t>
            </a:r>
            <a:endParaRPr b="0" lang="en-GB" sz="1600" spc="-1" strike="noStrike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Ensures each user gets fair usage of each HPC queue</a:t>
            </a:r>
            <a:endParaRPr b="0" lang="en-GB" sz="1050" spc="-1" strike="noStrike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 user that has run a lot jobs will get a lower priority than a user than has run none</a:t>
            </a:r>
            <a:endParaRPr b="0" lang="en-GB" sz="1050" spc="-1" strike="noStrike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Adjusts priorities of submitted jobs based on previous usage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</a:rPr>
              <a:t>Notes: need to check if we are using backfill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may be either non-interactive (batch) or interactive:</a:t>
            </a:r>
            <a:br/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Batch jobs run a shell script on the first of a list of allocated nodes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submits a job script into a queue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job runs when resources are available (user has no interaction)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Interactive jobs provide a command line on the first of a list of allocated nodes.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requests a node or nodes: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sintr -A short -N1 -n8 -t 1:0:0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load modules and type commands on the allocated node(s)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Good if you have to write a complex SLURM job scripts (test on one node!)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 (cont.)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MPI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Good for compute intensive jobs with a related workflow 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Jobs that require more cpu cores or RAM than a single node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MPI has a dedicated infiniband network messaging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All nodes need to be in the same queue.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Array: http : //slurm.schedmd.com/job array .html 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Used for submitting and managing large sets of similar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of 1000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Each job in the array has the same initial options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GPU -  To use GPU's you must include the –gres option with the number of GPU's you require: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</a:rPr>
              <a:t>#SBATCH --gres=gpu:2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#!/bin/bash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–output=/data/hpcdata/users/pasump/jobs/matlab.%j.%N.out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–error=/data/hpcdata/users/pasump/jobs/matlab.%j.%N.err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-J matlab#SBATCH –mem=4gb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–time=00:10:00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–mail-type=begin,end,fail,requeue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  <a:hlinkClick r:id="rId2"/>
              </a:rPr>
              <a:t>--mail-user=pasump@bas.ac.uk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–partition=short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--account=short   </a:t>
            </a:r>
            <a:br/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source /etc/profile.d/modules.sh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purge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load hpc/matlab/R2021a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SCRIPTNAME=/data/hpcdata/users/pasump/jobs/matlabplot.m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matlab -nodesktop -nosplash -nodisplay -r "try run('${SCRIPTNAME}'); catch exit; end; exit"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Each of the #SBATCH directives are interpreted by SLURM to setup your job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In my example I set: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1. A job error and job ouput file. %j appends the job number to the files, %N the nodename.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2. -J sets my jobname, I will see this when I check the queue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3. --mem sets the amount of RAM I require per core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4. --time sets the maxmimum runtime of my job, the format is days, hours and minutes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5. --mail we set when SLURM should email us, in my example I ask to for an email when my job starts, ends, fails or gets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requeued*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6. --mail-user this should be your @bas email address.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7. --partition My job only needs 10 mins so I an using the short run partition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8 --acount The account needs to have access to the partion, in our case the name matches the partition (short for short, medium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or medium etc)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9. The source command sets up our module environment by reading a file that contains some settings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10. To be sure we are running in a clean environment we purge any loaded modules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11. We then add any module load commands for modules we want our job to load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12. The have user a variable SCRIPTNAME to set the full path to my matlab script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13. The final line is the program we wish to run and some options we wish to send to it such as the matlab scriptname an exit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command.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*re-queing can cause problems such as data being overwritten.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Useful Options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Exclusive node: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--exclusive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Specific node:   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--nodelist=node022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monitoring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squeue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sacct -j &lt;jobid&gt;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details on resources used by all running jobs: 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jobid –dd &lt;jobid&gt;  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all your recent jobs: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sacct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check memory and cpu usage on a node: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node &lt;node&gt;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5"/>
          <p:cNvSpPr/>
          <p:nvPr/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9" name="Rectangle 6"/>
          <p:cNvSpPr/>
          <p:nvPr/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Troubleshooting failed jobs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Set an output file, often has useful information when jobs fail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Common mistakes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Forgetting to load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Using storage which is not visible to the HPC nodes (use either /data/hpcdata or /data/hpcflash)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Avoid using symlinks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Did you load any require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Check your quota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6: Advanced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00000" y="428760"/>
            <a:ext cx="745740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3862080" cy="429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85" name="Rectangle 3"/>
          <p:cNvSpPr/>
          <p:nvPr/>
        </p:nvSpPr>
        <p:spPr>
          <a:xfrm>
            <a:off x="4539600" y="1359000"/>
            <a:ext cx="3862080" cy="42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080000" y="1142640"/>
            <a:ext cx="7559640" cy="44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Part 4: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 User Environment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Software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Shell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Part 5: SLURM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What is a scheduler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Basic SLURM commands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Part 6: Advanced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Containers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Model Ensembler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Part 7: Final tips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Best practise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Help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Links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6: Model Ensembler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Aimed at solving complex HPC workloads.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6: Containers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Containers at BAS are still a work in progress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are containers?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Podman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To be able to use, you need to contact the service desk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Container images must be downloaded to each node or workstation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Singularity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Designed with HPC usage in mind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Ready to use on workstations and nodes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For 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http://ictdocs/wiki/index.php/HPC:Containers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 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7: Final tips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Developer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 git!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If you are writing code it is a good idea to put it onto github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You can git pull the code onto remote machines (and reverse changes)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Try to make your code: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Repeatable: can another lab member download and run your code?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Reproducible: could some else repeat your workflow?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Shareable: put your code in a group drive or repository such as github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you need to move work between clusters containers can help. All of the required software is within the container.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Best Practice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Policy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Link: 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Test small jobs first (one core) before submitting a large array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Ask for help: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Preferably submit a help desk ticket 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Give us much detail as possible</a:t>
            </a:r>
            <a:endParaRPr b="0" lang="en-GB" sz="105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Don't!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Submit jobs which use more than 4 nodes at a time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 and reschedule jobs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Request more RAM/Cores than you need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HELP!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Service desk: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servicedesk@bas.ac.uk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User Guide: 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Service Desk Solutions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Yammer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Email List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1199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Any Questions?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The Following Are Slide Templates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3160" cy="124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42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6400" cy="421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What is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1080000" y="1080000"/>
            <a:ext cx="7559640" cy="469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HPC: High Performance Computing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High powered workstation(s)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Lots of RAM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Lots of cores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High spec GPU cards for AI or 3D visulaistation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Submit host for SLURM jobs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 compute cluster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A large number of computers (worker nodes) usually commodity servers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A head node(s)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Configured to work as one system and share resources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A scheduler (SLURM) runs and prioritises jobs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Nodes can pass messages between each other (parallelisation)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 National or TIER 1 centre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Dedicated data centres hosting large scale HPC clusters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Lots and lots of nodes!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Often used for scale out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JASMIN or ARCHER are facilities that you may have or need access to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A simple cluster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900000" y="1260000"/>
            <a:ext cx="4139640" cy="284508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580000" y="1142640"/>
            <a:ext cx="3059640" cy="42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  <a:ea typeface="Noto Sans CJK SC"/>
              </a:rPr>
              <a:t>A cluster is a group of computers (worker nodes)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  <a:ea typeface="Noto Sans CJK SC"/>
              </a:rPr>
              <a:t>A head node co-ordinates  resources: RAM, storage, cores, software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  <a:ea typeface="Noto Sans CJK SC"/>
              </a:rPr>
              <a:t>A login or submit node is used for sending jobs to the cluster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  <a:ea typeface="Noto Sans CJK SC"/>
              </a:rPr>
              <a:t>Normally there is some shared storage (group drives / homes)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  <a:ea typeface="Noto Sans CJK SC"/>
              </a:rPr>
              <a:t>Nodes might also have a small amount of local storage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3160" cy="713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Why use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739440" y="1080000"/>
            <a:ext cx="7900200" cy="46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What types of big problem might require a “Big Computer”?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Memory Intensive: A single problem requiring a large amount of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memory.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Data Intensive: A single problem operating on a large amount of data.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High Throughput: Many unrelated problems to be executed in bulk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Compute Intensive: A single problem requiring a large amount of computation.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Application>LibreOffice/7.2.3.2$Linux_X86_64 LibreOffice_project/20$Build-2</Application>
  <AppVersion>15.0000</AppVersion>
  <Company>NERC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2009-10-05T15:27:08Z</dcterms:created>
  <dc:creator>JAOL</dc:creator>
  <dc:description/>
  <dc:language>en-GB</dc:language>
  <cp:lastModifiedBy/>
  <dcterms:modified xsi:type="dcterms:W3CDTF">2022-01-04T23:59:21Z</dcterms:modified>
  <cp:revision>1225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0x010100F676C0974A331C4DAA8C1BE9CB87D358</vt:lpwstr>
  </property>
  <property fmtid="{D5CDD505-2E9C-101B-9397-08002B2CF9AE}" pid="3" name="PresentationFormat">
    <vt:lpwstr>On-screen Show (4:3)</vt:lpwstr>
  </property>
  <property fmtid="{D5CDD505-2E9C-101B-9397-08002B2CF9AE}" pid="4" name="Slides">
    <vt:r8>36</vt:r8>
  </property>
</Properties>
</file>